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sldIdLst>
    <p:sldId id="256" r:id="rId5"/>
    <p:sldId id="276" r:id="rId6"/>
    <p:sldId id="275" r:id="rId7"/>
    <p:sldId id="259" r:id="rId8"/>
    <p:sldId id="262" r:id="rId9"/>
    <p:sldId id="271" r:id="rId10"/>
    <p:sldId id="264" r:id="rId11"/>
    <p:sldId id="263" r:id="rId12"/>
    <p:sldId id="265" r:id="rId13"/>
    <p:sldId id="266" r:id="rId14"/>
    <p:sldId id="267" r:id="rId15"/>
    <p:sldId id="278" r:id="rId16"/>
    <p:sldId id="268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92A"/>
    <a:srgbClr val="0072CE"/>
    <a:srgbClr val="F1C400"/>
    <a:srgbClr val="002D72"/>
    <a:srgbClr val="86C8BC"/>
    <a:srgbClr val="CF4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4091B5-7C0C-6349-9C46-51BDEAC59C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0" t="3755" r="2294"/>
          <a:stretch/>
        </p:blipFill>
        <p:spPr>
          <a:xfrm>
            <a:off x="-1" y="-1"/>
            <a:ext cx="12192001" cy="526181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7FC7E36-0C48-1046-B0E0-590677A58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7011" y="4889226"/>
            <a:ext cx="7058526" cy="1816374"/>
          </a:xfrm>
        </p:spPr>
        <p:txBody>
          <a:bodyPr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100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C9DEB-DEEA-9A4F-A669-324279F3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B1AC3-7033-8344-B004-FE3A12617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AE19B-898F-2447-B7A7-F75E601CF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13A7D5-0914-524E-9A13-30B375E30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r>
              <a:rPr lang="en-US"/>
              <a:t>JOHNS HOPKINS ENGINEERING INNOVATION</a:t>
            </a:r>
            <a:endParaRPr lang="en-US" spc="100">
              <a:latin typeface="TitlingGothicFB Comp Standard" pitchFamily="2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FB3148-8AD8-2440-B329-33F554B6E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922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fld id="{D7CEE046-B883-6A41-BC74-AC01A2C1D180}" type="slidenum">
              <a:rPr lang="en-US" smtClean="0"/>
              <a:pPr/>
              <a:t>‹#›</a:t>
            </a:fld>
            <a:endParaRPr lang="en-US" spc="100">
              <a:latin typeface="TitlingGothicFB Comp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1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F81AD-894F-9D42-B902-0791F000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356120-A716-6341-8646-9FDFC9F0E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r>
              <a:rPr lang="en-US"/>
              <a:t>JOHNS HOPKINS ENGINEERING INNOVATION</a:t>
            </a:r>
            <a:endParaRPr lang="en-US" spc="100">
              <a:latin typeface="TitlingGothicFB Comp Standard" pitchFamily="2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D203AF-17F2-954A-8137-AAF45E9A8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922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fld id="{D7CEE046-B883-6A41-BC74-AC01A2C1D180}" type="slidenum">
              <a:rPr lang="en-US" smtClean="0"/>
              <a:pPr/>
              <a:t>‹#›</a:t>
            </a:fld>
            <a:endParaRPr lang="en-US" spc="100">
              <a:latin typeface="TitlingGothicFB Comp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945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5A02A-9945-424C-88BC-4AFEE0483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r>
              <a:rPr lang="en-US"/>
              <a:t>JOHNS HOPKINS ENGINEERING INNOVATION</a:t>
            </a:r>
            <a:endParaRPr lang="en-US" spc="100">
              <a:latin typeface="TitlingGothicFB Comp Standard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632B1-B05E-4E49-96F5-AA1B9167D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922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fld id="{D7CEE046-B883-6A41-BC74-AC01A2C1D180}" type="slidenum">
              <a:rPr lang="en-US" smtClean="0"/>
              <a:pPr/>
              <a:t>‹#›</a:t>
            </a:fld>
            <a:endParaRPr lang="en-US" spc="100">
              <a:latin typeface="TitlingGothicFB Comp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705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2E984-B76E-CF41-96AC-8ECC89F4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F1F43-B0B6-9B41-AA05-68792B8907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F6897-D6FF-E943-922D-7400B71C4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AFE0A7-5419-F94C-9156-CFBAE9128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r>
              <a:rPr lang="en-US"/>
              <a:t>JOHNS HOPKINS ENGINEERING INNOVATION</a:t>
            </a:r>
            <a:endParaRPr lang="en-US" spc="100">
              <a:latin typeface="TitlingGothicFB Comp Standard" pitchFamily="2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AD67E1-FCFC-5C40-9FBD-48D00E234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922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fld id="{D7CEE046-B883-6A41-BC74-AC01A2C1D180}" type="slidenum">
              <a:rPr lang="en-US" smtClean="0"/>
              <a:pPr/>
              <a:t>‹#›</a:t>
            </a:fld>
            <a:endParaRPr lang="en-US" spc="100">
              <a:latin typeface="TitlingGothicFB Comp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80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56C9CBC-1188-A448-99B4-A919457E27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7809" y="1576614"/>
            <a:ext cx="4936381" cy="348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8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3B7E-72B4-1647-B078-AA5FE0B52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C7E36-0C48-1046-B0E0-590677A58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805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F1C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3B7E-72B4-1647-B078-AA5FE0B52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C7E36-0C48-1046-B0E0-590677A58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045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CF4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3B7E-72B4-1647-B078-AA5FE0B52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C7E36-0C48-1046-B0E0-590677A58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09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86C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3B7E-72B4-1647-B078-AA5FE0B52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C7E36-0C48-1046-B0E0-590677A58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053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rgbClr val="007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3B7E-72B4-1647-B078-AA5FE0B52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C7E36-0C48-1046-B0E0-590677A58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300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7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3B7E-72B4-1647-B078-AA5FE0B523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422357"/>
            <a:ext cx="12192000" cy="1665121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  <a:latin typeface="Gentona SemiBold Italic" pitchFamily="2" charset="77"/>
              </a:defRPr>
            </a:lvl1pPr>
          </a:lstStyle>
          <a:p>
            <a:r>
              <a:rPr lang="en-US"/>
              <a:t>Reimagining Engineering—</a:t>
            </a:r>
            <a:br>
              <a:rPr lang="en-US"/>
            </a:br>
            <a:r>
              <a:rPr lang="en-US"/>
              <a:t>One Future at a Time</a:t>
            </a:r>
          </a:p>
        </p:txBody>
      </p:sp>
    </p:spTree>
    <p:extLst>
      <p:ext uri="{BB962C8B-B14F-4D97-AF65-F5344CB8AC3E}">
        <p14:creationId xmlns:p14="http://schemas.microsoft.com/office/powerpoint/2010/main" val="3304610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81483-9A40-3B41-9BE2-E8C317B0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13A15-D842-0148-BF0E-7023589AC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825625"/>
            <a:ext cx="10515600" cy="4351338"/>
          </a:xfrm>
        </p:spPr>
        <p:txBody>
          <a:bodyPr/>
          <a:lstStyle>
            <a:lvl1pPr>
              <a:spcAft>
                <a:spcPts val="300"/>
              </a:spcAft>
              <a:defRPr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4678C0C-685B-E04E-B613-9452DC577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r>
              <a:rPr lang="en-US"/>
              <a:t>JOHNS HOPKINS ENGINEERING INNOVATION</a:t>
            </a:r>
            <a:endParaRPr lang="en-US" spc="100">
              <a:latin typeface="TitlingGothicFB Comp Standard" pitchFamily="2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547625-C033-9D47-9A91-E33485AAA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922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fld id="{D7CEE046-B883-6A41-BC74-AC01A2C1D180}" type="slidenum">
              <a:rPr lang="en-US" smtClean="0"/>
              <a:pPr/>
              <a:t>‹#›</a:t>
            </a:fld>
            <a:endParaRPr lang="en-US" spc="100">
              <a:latin typeface="TitlingGothicFB Comp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0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8F72-9386-BF4A-B00A-1BD02BAB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709738"/>
            <a:ext cx="11017250" cy="2852737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D00A1-E7D2-6D4B-9B53-52C550EC3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4589463"/>
            <a:ext cx="10721808" cy="1500187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1EF8D8-6C2B-0E45-8215-B91DE00E4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r>
              <a:rPr lang="en-US"/>
              <a:t>JOHNS HOPKINS ENGINEERING INNOVATION</a:t>
            </a:r>
            <a:endParaRPr lang="en-US" spc="100">
              <a:latin typeface="TitlingGothicFB Comp Standard" pitchFamily="2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9686C47-0AAD-124F-9E61-F5FFC65A0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922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fld id="{D7CEE046-B883-6A41-BC74-AC01A2C1D180}" type="slidenum">
              <a:rPr lang="en-US" smtClean="0"/>
              <a:pPr/>
              <a:t>‹#›</a:t>
            </a:fld>
            <a:endParaRPr lang="en-US" spc="100">
              <a:latin typeface="TitlingGothicFB Comp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4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AC9393-747A-A540-8F11-1B42F86D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8223B-0364-4148-BBE6-9CBBADA5E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357C2-12D0-3244-BE4F-2A3289B02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r>
              <a:rPr lang="en-US"/>
              <a:t>JOHNS HOPKINS ENGINEERING INNOVATION</a:t>
            </a:r>
            <a:endParaRPr lang="en-US" spc="100">
              <a:latin typeface="TitlingGothicFB Comp Standard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687FF-53BA-FD43-ADBB-87CEF3652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922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pc="100" baseline="0">
                <a:solidFill>
                  <a:srgbClr val="0072CE"/>
                </a:solidFill>
                <a:latin typeface="TitlingGothicFB Comp Standard" pitchFamily="2" charset="0"/>
              </a:defRPr>
            </a:lvl1pPr>
          </a:lstStyle>
          <a:p>
            <a:fld id="{D7CEE046-B883-6A41-BC74-AC01A2C1D180}" type="slidenum">
              <a:rPr lang="en-US" smtClean="0"/>
              <a:pPr/>
              <a:t>‹#›</a:t>
            </a:fld>
            <a:endParaRPr lang="en-US" spc="100">
              <a:latin typeface="TitlingGothicFB Comp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0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61" r:id="rId4"/>
    <p:sldLayoutId id="2147483662" r:id="rId5"/>
    <p:sldLayoutId id="2147483663" r:id="rId6"/>
    <p:sldLayoutId id="2147483665" r:id="rId7"/>
    <p:sldLayoutId id="2147483650" r:id="rId8"/>
    <p:sldLayoutId id="2147483651" r:id="rId9"/>
    <p:sldLayoutId id="2147483652" r:id="rId10"/>
    <p:sldLayoutId id="2147483654" r:id="rId11"/>
    <p:sldLayoutId id="2147483655" r:id="rId12"/>
    <p:sldLayoutId id="2147483657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TitlingGothicFB Comp Standar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3200" kern="1200">
          <a:solidFill>
            <a:schemeClr val="tx1"/>
          </a:solidFill>
          <a:latin typeface="Gentona Boo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Gentona Boo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Gentona Boo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Gentona Boo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Gentona Boo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3D1EE9-06CB-6D43-A0EB-2A9FA0CF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74" y="4843045"/>
            <a:ext cx="7058526" cy="1816374"/>
          </a:xfrm>
        </p:spPr>
        <p:txBody>
          <a:bodyPr>
            <a:normAutofit/>
          </a:bodyPr>
          <a:lstStyle/>
          <a:p>
            <a:r>
              <a:rPr lang="en-US" sz="4400" i="1"/>
              <a:t>The Future is Yours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BA1083-EF9A-0C43-8DB9-84D01444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18454" cy="16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5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C117A1-ACB2-2246-9E2A-0F30F1988C7C}"/>
              </a:ext>
            </a:extLst>
          </p:cNvPr>
          <p:cNvSpPr/>
          <p:nvPr/>
        </p:nvSpPr>
        <p:spPr>
          <a:xfrm>
            <a:off x="330200" y="2150745"/>
            <a:ext cx="6096000" cy="275460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marL="236220" indent="-23622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3200" dirty="0">
                <a:latin typeface="Gentona Light"/>
              </a:rPr>
              <a:t>Short Essays</a:t>
            </a:r>
            <a:endParaRPr lang="en-US" dirty="0"/>
          </a:p>
          <a:p>
            <a:pPr marL="236220" indent="-23622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3200" dirty="0">
                <a:latin typeface="Gentona Light"/>
              </a:rPr>
              <a:t>Teacher Recommendation</a:t>
            </a:r>
          </a:p>
          <a:p>
            <a:pPr marL="236220" indent="-23622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3200" dirty="0">
                <a:latin typeface="Gentona Light"/>
              </a:rPr>
              <a:t>Transcripts</a:t>
            </a:r>
          </a:p>
          <a:p>
            <a:pPr marL="236220" indent="-236220"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3200" dirty="0">
                <a:latin typeface="Gentona Light"/>
              </a:rPr>
              <a:t>Test Scores (if available)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BF2CACC3-14EB-D841-94E5-55689E5CF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290" y="964752"/>
            <a:ext cx="6442710" cy="5893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41DCB-D5F4-DA40-B82A-FCAA02D10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3" y="969689"/>
            <a:ext cx="6068324" cy="11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44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female&#10;&#10;Description automatically generated">
            <a:extLst>
              <a:ext uri="{FF2B5EF4-FFF2-40B4-BE49-F238E27FC236}">
                <a16:creationId xmlns:a16="http://schemas.microsoft.com/office/drawing/2014/main" id="{A8A51AF0-034C-5549-8DC2-690F2B597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731" y="1657350"/>
            <a:ext cx="7892069" cy="5200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392AF-81FB-A64E-B837-66114A878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200" y="1947322"/>
            <a:ext cx="10721808" cy="46116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36538" indent="-225425">
              <a:spcBef>
                <a:spcPts val="1500"/>
              </a:spcBef>
              <a:buFont typeface="Wingdings" pitchFamily="2" charset="2"/>
              <a:buChar char="§"/>
            </a:pPr>
            <a:r>
              <a:rPr lang="en-US" sz="2800" dirty="0">
                <a:latin typeface="Gentona Light" pitchFamily="2" charset="77"/>
              </a:rPr>
              <a:t>Open to current high school </a:t>
            </a:r>
            <a:br>
              <a:rPr lang="en-US" sz="2800" dirty="0">
                <a:latin typeface="Gentona Light" pitchFamily="2" charset="77"/>
              </a:rPr>
            </a:br>
            <a:r>
              <a:rPr lang="en-US" sz="2800" dirty="0">
                <a:latin typeface="Gentona Light" pitchFamily="2" charset="77"/>
              </a:rPr>
              <a:t>students and recently </a:t>
            </a:r>
            <a:br>
              <a:rPr lang="en-US" sz="2800" dirty="0">
                <a:latin typeface="Gentona Light" pitchFamily="2" charset="77"/>
              </a:rPr>
            </a:br>
            <a:r>
              <a:rPr lang="en-US" sz="2800" dirty="0">
                <a:latin typeface="Gentona Light" pitchFamily="2" charset="77"/>
              </a:rPr>
              <a:t>graduated seniors</a:t>
            </a:r>
          </a:p>
          <a:p>
            <a:pPr marL="236220" indent="-225425">
              <a:spcBef>
                <a:spcPts val="1500"/>
              </a:spcBef>
              <a:buFont typeface="Wingdings" pitchFamily="2" charset="2"/>
              <a:buChar char="§"/>
            </a:pPr>
            <a:r>
              <a:rPr lang="en-US" sz="2800" dirty="0">
                <a:latin typeface="Gentona Light"/>
              </a:rPr>
              <a:t>A’s and B’s in high school </a:t>
            </a:r>
            <a:br>
              <a:rPr lang="en-US" sz="2800" dirty="0">
                <a:latin typeface="Gentona Light" pitchFamily="2" charset="77"/>
              </a:rPr>
            </a:br>
            <a:r>
              <a:rPr lang="en-US" sz="2800" dirty="0">
                <a:latin typeface="Gentona Light"/>
              </a:rPr>
              <a:t>math and science classes</a:t>
            </a:r>
          </a:p>
          <a:p>
            <a:pPr marL="236538" lvl="0" indent="-225425">
              <a:spcBef>
                <a:spcPts val="1500"/>
              </a:spcBef>
              <a:buFont typeface="Wingdings" pitchFamily="2" charset="2"/>
              <a:buChar char="§"/>
            </a:pPr>
            <a:r>
              <a:rPr lang="en-US" sz="2800" dirty="0">
                <a:latin typeface="Gentona Light" pitchFamily="2" charset="77"/>
              </a:rPr>
              <a:t>Successfully completed Algebra II</a:t>
            </a:r>
          </a:p>
          <a:p>
            <a:pPr marL="236538" lvl="0" indent="-225425">
              <a:spcBef>
                <a:spcPts val="1500"/>
              </a:spcBef>
              <a:buFont typeface="Wingdings" pitchFamily="2" charset="2"/>
              <a:buChar char="§"/>
            </a:pPr>
            <a:r>
              <a:rPr lang="en-US" sz="2800" dirty="0">
                <a:latin typeface="Gentona Light" pitchFamily="2" charset="77"/>
              </a:rPr>
              <a:t>Complete a trigonometry course</a:t>
            </a:r>
          </a:p>
          <a:p>
            <a:pPr marL="236538" lvl="0" indent="-225425">
              <a:spcBef>
                <a:spcPts val="1500"/>
              </a:spcBef>
              <a:buFont typeface="Wingdings" pitchFamily="2" charset="2"/>
              <a:buChar char="§"/>
            </a:pPr>
            <a:r>
              <a:rPr lang="en-US" sz="2800" dirty="0">
                <a:latin typeface="Gentona Light" pitchFamily="2" charset="77"/>
              </a:rPr>
              <a:t>Successfully completed lab </a:t>
            </a:r>
            <a:br>
              <a:rPr lang="en-US" sz="2800" dirty="0">
                <a:latin typeface="Gentona Light" pitchFamily="2" charset="77"/>
              </a:rPr>
            </a:br>
            <a:r>
              <a:rPr lang="en-US" sz="2800" dirty="0">
                <a:latin typeface="Gentona Light" pitchFamily="2" charset="77"/>
              </a:rPr>
              <a:t>science courses</a:t>
            </a:r>
          </a:p>
        </p:txBody>
      </p:sp>
      <p:pic>
        <p:nvPicPr>
          <p:cNvPr id="16" name="Picture 16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11013500-68F1-83C1-78E7-4962BAE7A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21" y="970662"/>
            <a:ext cx="6784622" cy="79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72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AD5F3-E988-3744-8101-C99C91869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Explore Engineering Innovation (In-person/Online)</a:t>
            </a:r>
          </a:p>
          <a:p>
            <a:pPr lvl="1"/>
            <a:r>
              <a:rPr lang="en-US" sz="2000" b="1" dirty="0"/>
              <a:t>In-Person: </a:t>
            </a:r>
            <a:r>
              <a:rPr lang="en-US" sz="2000" dirty="0"/>
              <a:t> July 1–26, 2024</a:t>
            </a:r>
          </a:p>
          <a:p>
            <a:pPr lvl="1"/>
            <a:r>
              <a:rPr lang="en-US" sz="2000" b="1" dirty="0"/>
              <a:t>Online</a:t>
            </a:r>
            <a:r>
              <a:rPr lang="en-US" sz="2000" dirty="0"/>
              <a:t>: June 24–July 26, 2024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b="1" dirty="0"/>
              <a:t>Biomedical Engineering Innovation (Online)</a:t>
            </a:r>
          </a:p>
          <a:p>
            <a:pPr lvl="1"/>
            <a:r>
              <a:rPr lang="en-US" sz="2000" dirty="0"/>
              <a:t>June 24–August 2, 2024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b="1" dirty="0"/>
              <a:t>Sustainable Energy Engineering (In-person)</a:t>
            </a:r>
          </a:p>
          <a:p>
            <a:pPr lvl="1"/>
            <a:r>
              <a:rPr lang="en-US" sz="2000" dirty="0"/>
              <a:t>July 1–26</a:t>
            </a:r>
            <a:r>
              <a:rPr lang="en-US" sz="2000"/>
              <a:t>, 2024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F126C-D7C6-E241-99F0-4B5CA721D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36" y="506673"/>
            <a:ext cx="7575993" cy="137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93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arment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2FDE3572-4227-6D4E-9F88-B08626976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BC30F-85F0-7D4C-9172-52E023990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64" y="5076409"/>
            <a:ext cx="6831715" cy="12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06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124EEDC-590D-FF2F-0750-FE7343F90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49" y="3860672"/>
            <a:ext cx="809411" cy="7542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BBF434-948F-FC41-D21B-585866E03113}"/>
              </a:ext>
            </a:extLst>
          </p:cNvPr>
          <p:cNvSpPr txBox="1"/>
          <p:nvPr/>
        </p:nvSpPr>
        <p:spPr>
          <a:xfrm>
            <a:off x="1273215" y="4178459"/>
            <a:ext cx="10104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Gentona Book" pitchFamily="2" charset="77"/>
              </a:rPr>
              <a:t>BMEI</a:t>
            </a:r>
            <a:r>
              <a:rPr lang="en-US" sz="2400">
                <a:latin typeface="Gentona Book" pitchFamily="2" charset="77"/>
              </a:rPr>
              <a:t> challenged me to think critically every single day. No matter the material, the instructors and assignments consistently challenged to me </a:t>
            </a:r>
            <a:br>
              <a:rPr lang="en-US" sz="2400">
                <a:latin typeface="Gentona Book" pitchFamily="2" charset="77"/>
              </a:rPr>
            </a:br>
            <a:r>
              <a:rPr lang="en-US" sz="2400">
                <a:latin typeface="Gentona Book" pitchFamily="2" charset="77"/>
              </a:rPr>
              <a:t>to think on a deeper level than any courses I’ve ever taken… there is an incredible sense of accomplishment that I really have not experienced anywhere else.”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0F5AB2-A588-E31E-463C-EE0BB4904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37" y="681037"/>
            <a:ext cx="8219502" cy="754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3A0611-BE02-D50A-9647-759497CD8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50" y="2076462"/>
            <a:ext cx="809411" cy="754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CD22DB-F066-E59E-09DC-7F2FF2B15BA9}"/>
              </a:ext>
            </a:extLst>
          </p:cNvPr>
          <p:cNvSpPr txBox="1"/>
          <p:nvPr/>
        </p:nvSpPr>
        <p:spPr>
          <a:xfrm>
            <a:off x="1273215" y="2401764"/>
            <a:ext cx="10104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Gentona Book" pitchFamily="2" charset="77"/>
              </a:rPr>
              <a:t>The greatest effect overall that </a:t>
            </a:r>
            <a:r>
              <a:rPr lang="en-US" sz="2400" b="1">
                <a:latin typeface="Gentona Book" pitchFamily="2" charset="77"/>
              </a:rPr>
              <a:t>EI</a:t>
            </a:r>
            <a:r>
              <a:rPr lang="en-US" sz="2400">
                <a:latin typeface="Gentona Book" pitchFamily="2" charset="77"/>
              </a:rPr>
              <a:t> had on me was that it confirmed and further cultivated my interest in the creative, problem-solving aspect of engineering… After EI, I knew engineering was the right field for me.”</a:t>
            </a:r>
          </a:p>
        </p:txBody>
      </p:sp>
    </p:spTree>
    <p:extLst>
      <p:ext uri="{BB962C8B-B14F-4D97-AF65-F5344CB8AC3E}">
        <p14:creationId xmlns:p14="http://schemas.microsoft.com/office/powerpoint/2010/main" val="3221772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14C9E-EDBE-B54E-924D-E15513C0D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42647"/>
            <a:ext cx="12192000" cy="1665121"/>
          </a:xfrm>
        </p:spPr>
        <p:txBody>
          <a:bodyPr>
            <a:noAutofit/>
          </a:bodyPr>
          <a:lstStyle/>
          <a:p>
            <a:pPr lvl="0">
              <a:spcAft>
                <a:spcPts val="1800"/>
              </a:spcAft>
            </a:pPr>
            <a:r>
              <a:rPr lang="en-US" sz="3600" dirty="0"/>
              <a:t>ei.jhu.edu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ei@jhu.edu</a:t>
            </a:r>
            <a:br>
              <a:rPr lang="en-US" sz="3600" dirty="0"/>
            </a:br>
            <a:br>
              <a:rPr lang="en-US" sz="3600" dirty="0"/>
            </a:br>
            <a:r>
              <a:rPr lang="en-US" sz="1050" dirty="0"/>
              <a:t>2024 Johns Hopkins University. All rights reserved.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25C62-171F-0A4C-AEF4-749159774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68" y="85890"/>
            <a:ext cx="2895464" cy="242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2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065DEB-4616-6247-8E19-8FFAEA09435A}"/>
              </a:ext>
            </a:extLst>
          </p:cNvPr>
          <p:cNvSpPr/>
          <p:nvPr/>
        </p:nvSpPr>
        <p:spPr>
          <a:xfrm>
            <a:off x="5814438" y="0"/>
            <a:ext cx="6377562" cy="6858000"/>
          </a:xfrm>
          <a:prstGeom prst="rect">
            <a:avLst/>
          </a:prstGeom>
          <a:solidFill>
            <a:srgbClr val="F1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8D482D-C271-FC44-8F2A-FA5157F458C0}"/>
              </a:ext>
            </a:extLst>
          </p:cNvPr>
          <p:cNvSpPr/>
          <p:nvPr/>
        </p:nvSpPr>
        <p:spPr>
          <a:xfrm>
            <a:off x="6195059" y="785616"/>
            <a:ext cx="5054831" cy="57599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Gentona Book"/>
                <a:ea typeface="Calibri" panose="020F0502020204030204" pitchFamily="34" charset="0"/>
                <a:cs typeface="Times New Roman"/>
              </a:rPr>
              <a:t>Why JHU?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Gentona Book"/>
                <a:ea typeface="Calibri" panose="020F0502020204030204" pitchFamily="34" charset="0"/>
                <a:cs typeface="Times New Roman"/>
              </a:rPr>
              <a:t>Explore Engineering Innovation Overview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Gentona Book"/>
                <a:ea typeface="Calibri" panose="020F0502020204030204" pitchFamily="34" charset="0"/>
                <a:cs typeface="Times New Roman"/>
              </a:rPr>
              <a:t>Biomedical Engineering Innovation Overview</a:t>
            </a:r>
          </a:p>
          <a:p>
            <a:pPr>
              <a:lnSpc>
                <a:spcPct val="107000"/>
              </a:lnSpc>
              <a:spcAft>
                <a:spcPts val="2400"/>
              </a:spcAft>
            </a:pPr>
            <a:r>
              <a:rPr lang="en-US" sz="2800" dirty="0">
                <a:latin typeface="Gentona Book"/>
                <a:ea typeface="Calibri" panose="020F0502020204030204" pitchFamily="34" charset="0"/>
                <a:cs typeface="Times New Roman"/>
              </a:rPr>
              <a:t>Sustainable Energy Engineering Overview</a:t>
            </a:r>
            <a:endParaRPr lang="en-US" sz="2800" dirty="0">
              <a:latin typeface="Gentona Book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Gentona Book"/>
                <a:ea typeface="Calibri" panose="020F0502020204030204" pitchFamily="34" charset="0"/>
                <a:cs typeface="Times New Roman"/>
              </a:rPr>
              <a:t>Application Process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Gentona Book"/>
                <a:ea typeface="Calibri" panose="020F0502020204030204" pitchFamily="34" charset="0"/>
                <a:cs typeface="Times New Roman"/>
              </a:rPr>
              <a:t>Eligibility Requirements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586CBD-92F2-454C-A979-7AFD73E83708}"/>
              </a:ext>
            </a:extLst>
          </p:cNvPr>
          <p:cNvSpPr/>
          <p:nvPr/>
        </p:nvSpPr>
        <p:spPr>
          <a:xfrm>
            <a:off x="5532876" y="785616"/>
            <a:ext cx="563124" cy="563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B877E5-6439-C54E-9EE5-2587DFA43523}"/>
              </a:ext>
            </a:extLst>
          </p:cNvPr>
          <p:cNvSpPr/>
          <p:nvPr/>
        </p:nvSpPr>
        <p:spPr>
          <a:xfrm>
            <a:off x="5532876" y="1774871"/>
            <a:ext cx="563124" cy="563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F0C6B3-F272-7646-9848-E3491EE5AF72}"/>
              </a:ext>
            </a:extLst>
          </p:cNvPr>
          <p:cNvSpPr/>
          <p:nvPr/>
        </p:nvSpPr>
        <p:spPr>
          <a:xfrm>
            <a:off x="5532876" y="2995808"/>
            <a:ext cx="563124" cy="563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CB6A55-544E-3840-ACF2-E4F738E9E2A9}"/>
              </a:ext>
            </a:extLst>
          </p:cNvPr>
          <p:cNvSpPr/>
          <p:nvPr/>
        </p:nvSpPr>
        <p:spPr>
          <a:xfrm>
            <a:off x="5532876" y="4234443"/>
            <a:ext cx="563124" cy="563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5E717E-2A9E-F346-9DC4-413ED14ADD60}"/>
              </a:ext>
            </a:extLst>
          </p:cNvPr>
          <p:cNvSpPr/>
          <p:nvPr/>
        </p:nvSpPr>
        <p:spPr>
          <a:xfrm>
            <a:off x="5532876" y="5229830"/>
            <a:ext cx="563124" cy="563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057618-6575-6142-9847-64AAD303A939}"/>
              </a:ext>
            </a:extLst>
          </p:cNvPr>
          <p:cNvSpPr txBox="1"/>
          <p:nvPr/>
        </p:nvSpPr>
        <p:spPr>
          <a:xfrm>
            <a:off x="5298991" y="805568"/>
            <a:ext cx="1040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tlingGothicFB Comp Standard" pitchFamily="2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CE3A09-FCA5-0C4A-A1E3-6D305AD20AD7}"/>
              </a:ext>
            </a:extLst>
          </p:cNvPr>
          <p:cNvSpPr txBox="1"/>
          <p:nvPr/>
        </p:nvSpPr>
        <p:spPr>
          <a:xfrm>
            <a:off x="5298991" y="1813873"/>
            <a:ext cx="1040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tlingGothicFB Comp Standard" pitchFamily="2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23AD0-2008-574C-A530-A7D168439A93}"/>
              </a:ext>
            </a:extLst>
          </p:cNvPr>
          <p:cNvSpPr txBox="1"/>
          <p:nvPr/>
        </p:nvSpPr>
        <p:spPr>
          <a:xfrm>
            <a:off x="5298991" y="3024682"/>
            <a:ext cx="1040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tlingGothicFB Comp Standard" pitchFamily="2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02FADE-BD1D-6443-8214-64B035B294D6}"/>
              </a:ext>
            </a:extLst>
          </p:cNvPr>
          <p:cNvSpPr txBox="1"/>
          <p:nvPr/>
        </p:nvSpPr>
        <p:spPr>
          <a:xfrm>
            <a:off x="5289466" y="4262866"/>
            <a:ext cx="1040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tlingGothicFB Comp Standard" pitchFamily="2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DD47F-61D7-D846-99A2-08292FF05185}"/>
              </a:ext>
            </a:extLst>
          </p:cNvPr>
          <p:cNvSpPr txBox="1"/>
          <p:nvPr/>
        </p:nvSpPr>
        <p:spPr>
          <a:xfrm>
            <a:off x="5298991" y="5266249"/>
            <a:ext cx="1040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tlingGothicFB Comp Standard" pitchFamily="2" charset="0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4A5F92-DBF6-1442-B216-2A6941A4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56" y="522338"/>
            <a:ext cx="2569724" cy="112536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189E245-5274-E566-BE35-3B41D508658A}"/>
              </a:ext>
            </a:extLst>
          </p:cNvPr>
          <p:cNvSpPr/>
          <p:nvPr/>
        </p:nvSpPr>
        <p:spPr>
          <a:xfrm>
            <a:off x="5532876" y="6015329"/>
            <a:ext cx="563124" cy="5631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5C58B-FD35-8289-AE3C-31FE697011A3}"/>
              </a:ext>
            </a:extLst>
          </p:cNvPr>
          <p:cNvSpPr txBox="1"/>
          <p:nvPr/>
        </p:nvSpPr>
        <p:spPr>
          <a:xfrm>
            <a:off x="5298991" y="6050207"/>
            <a:ext cx="1040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tlingGothicFB Comp Standard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0417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tree, sky&#10;&#10;Description automatically generated">
            <a:extLst>
              <a:ext uri="{FF2B5EF4-FFF2-40B4-BE49-F238E27FC236}">
                <a16:creationId xmlns:a16="http://schemas.microsoft.com/office/drawing/2014/main" id="{8B381B33-A1C6-DF48-9DDB-CFA0AAD58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88204-E0E8-794D-8D10-FF93AA725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23" y="5021052"/>
            <a:ext cx="3249567" cy="11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69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DB618D14-2433-8548-91F0-D9DAF2D28602}"/>
              </a:ext>
            </a:extLst>
          </p:cNvPr>
          <p:cNvSpPr/>
          <p:nvPr/>
        </p:nvSpPr>
        <p:spPr>
          <a:xfrm>
            <a:off x="9581155" y="2392835"/>
            <a:ext cx="1498602" cy="1498602"/>
          </a:xfrm>
          <a:prstGeom prst="ellipse">
            <a:avLst/>
          </a:prstGeom>
          <a:solidFill>
            <a:srgbClr val="F1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EDCBBC-2F71-124A-B636-7ED11F45C1A8}"/>
              </a:ext>
            </a:extLst>
          </p:cNvPr>
          <p:cNvSpPr/>
          <p:nvPr/>
        </p:nvSpPr>
        <p:spPr>
          <a:xfrm>
            <a:off x="6292054" y="2392835"/>
            <a:ext cx="1498602" cy="1498602"/>
          </a:xfrm>
          <a:prstGeom prst="ellipse">
            <a:avLst/>
          </a:prstGeom>
          <a:solidFill>
            <a:srgbClr val="F1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B231EB-2DB5-A84C-8C7D-5BCBC2BB5E64}"/>
              </a:ext>
            </a:extLst>
          </p:cNvPr>
          <p:cNvSpPr/>
          <p:nvPr/>
        </p:nvSpPr>
        <p:spPr>
          <a:xfrm>
            <a:off x="3285346" y="2392835"/>
            <a:ext cx="1498602" cy="1498602"/>
          </a:xfrm>
          <a:prstGeom prst="ellipse">
            <a:avLst/>
          </a:prstGeom>
          <a:solidFill>
            <a:srgbClr val="F1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10E09F7-8803-904D-BDBF-B3FF7089C848}"/>
              </a:ext>
            </a:extLst>
          </p:cNvPr>
          <p:cNvSpPr/>
          <p:nvPr/>
        </p:nvSpPr>
        <p:spPr>
          <a:xfrm>
            <a:off x="564666" y="2400116"/>
            <a:ext cx="1498602" cy="1498602"/>
          </a:xfrm>
          <a:prstGeom prst="ellipse">
            <a:avLst/>
          </a:prstGeom>
          <a:solidFill>
            <a:srgbClr val="F1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FE554C-25AB-FB4C-AE4F-60ACA698FA52}"/>
              </a:ext>
            </a:extLst>
          </p:cNvPr>
          <p:cNvSpPr/>
          <p:nvPr/>
        </p:nvSpPr>
        <p:spPr>
          <a:xfrm>
            <a:off x="7283847" y="4001174"/>
            <a:ext cx="6096000" cy="960456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Pursuing knowledge </a:t>
            </a:r>
            <a:b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and discovery for the </a:t>
            </a:r>
            <a:b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benefit of the world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AFCA7C-BC8D-D540-952A-56842769F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4272" y="2855475"/>
            <a:ext cx="1272367" cy="6411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3804CB-6EF6-CC40-9C8F-2EAD997892D0}"/>
              </a:ext>
            </a:extLst>
          </p:cNvPr>
          <p:cNvSpPr/>
          <p:nvPr/>
        </p:nvSpPr>
        <p:spPr>
          <a:xfrm>
            <a:off x="535938" y="3970779"/>
            <a:ext cx="1731563" cy="960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Ranked by </a:t>
            </a:r>
            <a:b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i="1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U.S. News </a:t>
            </a:r>
            <a:br>
              <a:rPr lang="en-US" i="1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i="1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&amp; World Report</a:t>
            </a:r>
            <a:endParaRPr lang="en-US">
              <a:latin typeface="Gentona Book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6FA2A-3A6E-1941-8EE0-69C8F8E01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918" y="2720763"/>
            <a:ext cx="558800" cy="787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66C8FA-8AA9-A847-9859-F8295FA08B7E}"/>
              </a:ext>
            </a:extLst>
          </p:cNvPr>
          <p:cNvSpPr/>
          <p:nvPr/>
        </p:nvSpPr>
        <p:spPr>
          <a:xfrm>
            <a:off x="2878060" y="4051804"/>
            <a:ext cx="2113079" cy="664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America’s first </a:t>
            </a:r>
            <a:b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research university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1C904957-D3B9-4445-AD70-FCD973C2D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182" y="2423438"/>
            <a:ext cx="1856821" cy="12146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56C3-2EE6-DB48-BAE9-28B04F5BD0BD}"/>
              </a:ext>
            </a:extLst>
          </p:cNvPr>
          <p:cNvSpPr/>
          <p:nvPr/>
        </p:nvSpPr>
        <p:spPr>
          <a:xfrm>
            <a:off x="4009864" y="3970779"/>
            <a:ext cx="6096000" cy="960456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Associated with the </a:t>
            </a:r>
            <a:b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Johns Hopkins University </a:t>
            </a:r>
            <a:b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>
                <a:latin typeface="Gentona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Applied Physics Laboratory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19635-1FDB-0F41-9ABA-0308CDDE7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8" y="568960"/>
            <a:ext cx="7467600" cy="736600"/>
          </a:xfrm>
          <a:prstGeom prst="rect">
            <a:avLst/>
          </a:prstGeom>
        </p:spPr>
      </p:pic>
      <p:pic>
        <p:nvPicPr>
          <p:cNvPr id="6" name="Picture 5" descr="A blue number on a black background&#10;&#10;Description automatically generated">
            <a:extLst>
              <a:ext uri="{FF2B5EF4-FFF2-40B4-BE49-F238E27FC236}">
                <a16:creationId xmlns:a16="http://schemas.microsoft.com/office/drawing/2014/main" id="{36269DFF-E6A8-335A-3935-BC12C81B1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360" y="2715768"/>
            <a:ext cx="655792" cy="10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6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D7149E-9512-2945-8DAE-439F61719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5"/>
          <a:stretch/>
        </p:blipFill>
        <p:spPr>
          <a:xfrm>
            <a:off x="-1" y="557893"/>
            <a:ext cx="8561071" cy="4011090"/>
          </a:xfrm>
          <a:prstGeom prst="rect">
            <a:avLst/>
          </a:prstGeom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6E9A6121-34E6-7049-A56F-D9BD331B8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928" y="731520"/>
            <a:ext cx="4822481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6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B9B914-7083-8D4B-AE54-3680E2F4A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674370"/>
            <a:ext cx="9753600" cy="4389120"/>
          </a:xfrm>
          <a:prstGeom prst="rect">
            <a:avLst/>
          </a:prstGeom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901D943A-10C7-D540-A157-61E065B13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260" y="0"/>
            <a:ext cx="547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4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80C02804-64D7-A746-A0D1-B4EC7760B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90"/>
          <a:stretch/>
        </p:blipFill>
        <p:spPr>
          <a:xfrm>
            <a:off x="0" y="0"/>
            <a:ext cx="12192000" cy="6983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651F14-908D-4071-9B18-6A45DD7B937D}"/>
              </a:ext>
            </a:extLst>
          </p:cNvPr>
          <p:cNvSpPr/>
          <p:nvPr/>
        </p:nvSpPr>
        <p:spPr>
          <a:xfrm>
            <a:off x="411890" y="5733534"/>
            <a:ext cx="5073719" cy="790745"/>
          </a:xfrm>
          <a:prstGeom prst="rect">
            <a:avLst/>
          </a:prstGeom>
          <a:solidFill>
            <a:srgbClr val="A5A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6BF2C-1DCE-2244-AFDE-95E598D21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30" y="5660060"/>
            <a:ext cx="5311258" cy="9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00D3855-3138-4F5B-06E2-48BADE578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03" y="33252"/>
            <a:ext cx="12357004" cy="695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89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tree, outdoor, city&#10;&#10;Description automatically generated">
            <a:extLst>
              <a:ext uri="{FF2B5EF4-FFF2-40B4-BE49-F238E27FC236}">
                <a16:creationId xmlns:a16="http://schemas.microsoft.com/office/drawing/2014/main" id="{63971117-9BBB-554F-BA4A-862EDEC5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581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CB2A4D-9C38-4746-97C1-DCC18DA53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60" y="5348178"/>
            <a:ext cx="5298327" cy="9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02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-ppt" id="{BD6A2F09-C77D-4945-977D-E1D3F4654658}" vid="{A60A72DB-4C74-0E40-AEB9-219586BE073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b1f7b26-52be-443a-a9b7-67ad10be6a17">
      <UserInfo>
        <DisplayName>Maureen Punte</DisplayName>
        <AccountId>61</AccountId>
        <AccountType/>
      </UserInfo>
      <UserInfo>
        <DisplayName>Allison Weiner</DisplayName>
        <AccountId>62</AccountId>
        <AccountType/>
      </UserInfo>
      <UserInfo>
        <DisplayName>Karen Borgsmiller (she/her)</DisplayName>
        <AccountId>14</AccountId>
        <AccountType/>
      </UserInfo>
    </SharedWithUsers>
    <lcf76f155ced4ddcb4097134ff3c332f xmlns="eae673ea-cfba-45c0-ae4e-8c5339b49156">
      <Terms xmlns="http://schemas.microsoft.com/office/infopath/2007/PartnerControls"/>
    </lcf76f155ced4ddcb4097134ff3c332f>
    <TaxCatchAll xmlns="bb1f7b26-52be-443a-a9b7-67ad10be6a17" xsi:nil="true"/>
    <Order0 xmlns="eae673ea-cfba-45c0-ae4e-8c5339b4915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8FE58A4F8D4343A35F7B8BCD84CBBB" ma:contentTypeVersion="19" ma:contentTypeDescription="Create a new document." ma:contentTypeScope="" ma:versionID="1ff7e8be6d5c183073d0b29c2a1561be">
  <xsd:schema xmlns:xsd="http://www.w3.org/2001/XMLSchema" xmlns:xs="http://www.w3.org/2001/XMLSchema" xmlns:p="http://schemas.microsoft.com/office/2006/metadata/properties" xmlns:ns2="eae673ea-cfba-45c0-ae4e-8c5339b49156" xmlns:ns3="bb1f7b26-52be-443a-a9b7-67ad10be6a17" targetNamespace="http://schemas.microsoft.com/office/2006/metadata/properties" ma:root="true" ma:fieldsID="f31d26f575d9218a1ae59cf2c96d2f04" ns2:_="" ns3:_="">
    <xsd:import namespace="eae673ea-cfba-45c0-ae4e-8c5339b49156"/>
    <xsd:import namespace="bb1f7b26-52be-443a-a9b7-67ad10be6a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Order0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673ea-cfba-45c0-ae4e-8c5339b491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Order0" ma:index="19" nillable="true" ma:displayName="Order" ma:format="Dropdown" ma:internalName="Order0" ma:percentage="FALSE">
      <xsd:simpleType>
        <xsd:restriction base="dms:Number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3f7c956-802a-45ac-b2ba-cc7850678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f7b26-52be-443a-a9b7-67ad10be6a1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382536f-2630-41ce-b718-8addcb2e06a6}" ma:internalName="TaxCatchAll" ma:showField="CatchAllData" ma:web="bb1f7b26-52be-443a-a9b7-67ad10be6a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6BAD30-2E50-4F8C-910A-431A5AFB628C}">
  <ds:schemaRefs>
    <ds:schemaRef ds:uri="http://schemas.microsoft.com/office/2006/metadata/properties"/>
    <ds:schemaRef ds:uri="http://schemas.microsoft.com/office/infopath/2007/PartnerControls"/>
    <ds:schemaRef ds:uri="bb1f7b26-52be-443a-a9b7-67ad10be6a17"/>
    <ds:schemaRef ds:uri="eae673ea-cfba-45c0-ae4e-8c5339b49156"/>
  </ds:schemaRefs>
</ds:datastoreItem>
</file>

<file path=customXml/itemProps2.xml><?xml version="1.0" encoding="utf-8"?>
<ds:datastoreItem xmlns:ds="http://schemas.openxmlformats.org/officeDocument/2006/customXml" ds:itemID="{E2556C3F-74DB-490C-AA45-A6C6744F45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25652C-9B3C-456E-A505-9DB7D1FFF1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673ea-cfba-45c0-ae4e-8c5339b49156"/>
    <ds:schemaRef ds:uri="bb1f7b26-52be-443a-a9b7-67ad10be6a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279</Words>
  <Application>Microsoft Office PowerPoint</Application>
  <PresentationFormat>Widescreen</PresentationFormat>
  <Paragraphs>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Gentona Book</vt:lpstr>
      <vt:lpstr>Gentona Light</vt:lpstr>
      <vt:lpstr>Gentona SemiBold Italic</vt:lpstr>
      <vt:lpstr>TitlingGothicFB Comp Standard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ei.jhu.edu  ei@jhu.edu  2024 Johns Hopkins University. All rights reserved.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2023-12-18T17:59:19Z</dcterms:created>
  <dcterms:modified xsi:type="dcterms:W3CDTF">2024-01-09T19:16:41Z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0x0101005A8FE58A4F8D4343A35F7B8BCD84CBBB</vt:lpwstr>
  </property>
</Properties>
</file>